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5143500" cx="9144000"/>
  <p:notesSz cx="6858000" cy="9144000"/>
  <p:embeddedFontLst>
    <p:embeddedFont>
      <p:font typeface="Nunito"/>
      <p:regular r:id="rId20"/>
      <p:bold r:id="rId21"/>
      <p:italic r:id="rId22"/>
      <p:boldItalic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Nunito-regular.fntdata"/><Relationship Id="rId11" Type="http://schemas.openxmlformats.org/officeDocument/2006/relationships/slide" Target="slides/slide6.xml"/><Relationship Id="rId22" Type="http://schemas.openxmlformats.org/officeDocument/2006/relationships/font" Target="fonts/Nunito-italic.fntdata"/><Relationship Id="rId10" Type="http://schemas.openxmlformats.org/officeDocument/2006/relationships/slide" Target="slides/slide5.xml"/><Relationship Id="rId21" Type="http://schemas.openxmlformats.org/officeDocument/2006/relationships/font" Target="fonts/Nunito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23" Type="http://schemas.openxmlformats.org/officeDocument/2006/relationships/font" Target="fonts/Nunito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e722754b7d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2e722754b7d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2e722754b7d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2e722754b7d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These areTurning dropout function on improves </a:t>
            </a:r>
            <a:r>
              <a:rPr lang="en"/>
              <a:t>uncertainty</a:t>
            </a:r>
            <a:r>
              <a:rPr lang="en"/>
              <a:t> estimation through doing multiple passes with the dropout layers left on and then averaging the prediction confidences. This steers the confidences towards the actual distribution.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2e722754b7d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2e722754b7d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Best performance = highest accuracy and F1 score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Fmix aug func works best for this task: </a:t>
            </a:r>
            <a:r>
              <a:rPr lang="en" sz="1200">
                <a:solidFill>
                  <a:srgbClr val="1F2328"/>
                </a:solidFill>
                <a:highlight>
                  <a:srgbClr val="FFFFFF"/>
                </a:highlight>
              </a:rPr>
              <a:t>An explanation for this may be that this way the model learns to focus on what actually makes a face have a certain emotion and helps it not overfit on specific traits, while at the same time providing a more natural and better spectrally responsive way of mixing the two images.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e722754b7d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2e722754b7d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F2328"/>
                </a:solidFill>
                <a:highlight>
                  <a:srgbClr val="FFFFFF"/>
                </a:highlight>
              </a:rPr>
              <a:t>color-space-augmentation methods (adjusting brightness, contrast, saturation, etc.)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2e722754b7d_0_8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2e722754b7d_0_8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e722754b7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e722754b7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e722754b7d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2e722754b7d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e722754b7d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2e722754b7d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EDA:</a:t>
            </a:r>
            <a:r>
              <a:rPr lang="en"/>
              <a:t> Exploratory data analysis</a:t>
            </a:r>
            <a:r>
              <a:rPr lang="en"/>
              <a:t> → </a:t>
            </a:r>
            <a:r>
              <a:rPr lang="en" sz="1050">
                <a:solidFill>
                  <a:srgbClr val="4D5156"/>
                </a:solidFill>
                <a:highlight>
                  <a:srgbClr val="FFFFFF"/>
                </a:highlight>
              </a:rPr>
              <a:t>analyzing data sets to summarize their main characteristics (basically looking at dataset and noticing e.g. disgusted imbalance)</a:t>
            </a:r>
            <a:endParaRPr sz="1050">
              <a:solidFill>
                <a:srgbClr val="4D5156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4D5156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4D5156"/>
                </a:solidFill>
                <a:highlight>
                  <a:srgbClr val="FFFFFF"/>
                </a:highlight>
              </a:rPr>
              <a:t>Uncertainty estimation: dropout function on app: to improve model performance by factoring several different predictions</a:t>
            </a:r>
            <a:endParaRPr sz="1050">
              <a:solidFill>
                <a:srgbClr val="4D5156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e722754b7d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2e722754b7d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e722754b7d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2e722754b7d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2328"/>
              </a:buClr>
              <a:buSzPts val="1200"/>
              <a:buChar char="●"/>
            </a:pPr>
            <a:r>
              <a:rPr lang="en" sz="1200">
                <a:solidFill>
                  <a:srgbClr val="1F2328"/>
                </a:solidFill>
                <a:highlight>
                  <a:srgbClr val="FFFFFF"/>
                </a:highlight>
              </a:rPr>
              <a:t>Cutout: an image augmentation strategy that randomly masks out square regions of input during training (object occlusion).</a:t>
            </a:r>
            <a:endParaRPr sz="1200">
              <a:solidFill>
                <a:srgbClr val="1F2328"/>
              </a:solidFill>
              <a:highlight>
                <a:srgbClr val="FFFFFF"/>
              </a:highlight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2328"/>
              </a:buClr>
              <a:buSzPts val="1200"/>
              <a:buChar char="●"/>
            </a:pPr>
            <a:r>
              <a:rPr lang="en" sz="1200">
                <a:solidFill>
                  <a:srgbClr val="1F2328"/>
                </a:solidFill>
                <a:highlight>
                  <a:srgbClr val="FFFFFF"/>
                </a:highlight>
              </a:rPr>
              <a:t>Cutmix: instead of simply removing pixels from the image like cutout, the removed regions are replaced with patches from another image.</a:t>
            </a:r>
            <a:endParaRPr sz="1200">
              <a:solidFill>
                <a:srgbClr val="1F2328"/>
              </a:solidFill>
              <a:highlight>
                <a:srgbClr val="FFFFFF"/>
              </a:highlight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2328"/>
              </a:buClr>
              <a:buSzPts val="1200"/>
              <a:buChar char="●"/>
            </a:pPr>
            <a:r>
              <a:rPr lang="en" sz="1200">
                <a:solidFill>
                  <a:srgbClr val="1F2328"/>
                </a:solidFill>
                <a:highlight>
                  <a:srgbClr val="FFFFFF"/>
                </a:highlight>
              </a:rPr>
              <a:t>Fmix: similar to cutmix but uses masks sampled from fourier space to mix 2 training samples.</a:t>
            </a:r>
            <a:endParaRPr sz="1200">
              <a:solidFill>
                <a:srgbClr val="1F2328"/>
              </a:solidFill>
              <a:highlight>
                <a:srgbClr val="FFFFFF"/>
              </a:highlight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2328"/>
              </a:buClr>
              <a:buSzPts val="1200"/>
              <a:buChar char="●"/>
            </a:pPr>
            <a:r>
              <a:rPr lang="en" sz="1200">
                <a:solidFill>
                  <a:srgbClr val="1F2328"/>
                </a:solidFill>
                <a:highlight>
                  <a:srgbClr val="FFFFFF"/>
                </a:highlight>
              </a:rPr>
              <a:t>Mixup: linearly combines 2 training samples by creating a weighted combination of them. The result of these combinations are shown and discussed in the following “Results” section.</a:t>
            </a:r>
            <a:endParaRPr sz="1200">
              <a:solidFill>
                <a:srgbClr val="1F2328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F2328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e722754b7d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2e722754b7d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Stargan works by learning mappings between every combination of styles, and is more efficient, therefore being perfect for the task at hand.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e722754b7d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2e722754b7d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595959"/>
                </a:solidFill>
              </a:rPr>
              <a:t>As also mentioned in the lectures, the evaluation metrics we used are…</a:t>
            </a:r>
            <a:endParaRPr sz="1800">
              <a:solidFill>
                <a:srgbClr val="595959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800"/>
              <a:buChar char="●"/>
            </a:pPr>
            <a:r>
              <a:rPr lang="en" sz="1800">
                <a:solidFill>
                  <a:srgbClr val="595959"/>
                </a:solidFill>
              </a:rPr>
              <a:t>Accuracy: Correct predictions over whole predicted sample</a:t>
            </a:r>
            <a:endParaRPr sz="1800">
              <a:solidFill>
                <a:srgbClr val="595959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●"/>
            </a:pPr>
            <a:r>
              <a:rPr lang="en" sz="1800">
                <a:solidFill>
                  <a:srgbClr val="595959"/>
                </a:solidFill>
              </a:rPr>
              <a:t>Precision: the ratio of correct predictions over the whole correct samples</a:t>
            </a:r>
            <a:endParaRPr sz="1800">
              <a:solidFill>
                <a:srgbClr val="595959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●"/>
            </a:pPr>
            <a:r>
              <a:rPr lang="en" sz="1800">
                <a:solidFill>
                  <a:srgbClr val="595959"/>
                </a:solidFill>
              </a:rPr>
              <a:t>Macro Precision: Sum of precision score of all 7 classes divided by 7 to get average</a:t>
            </a:r>
            <a:endParaRPr sz="1800">
              <a:solidFill>
                <a:srgbClr val="595959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●"/>
            </a:pPr>
            <a:r>
              <a:rPr lang="en" sz="1800">
                <a:solidFill>
                  <a:srgbClr val="595959"/>
                </a:solidFill>
              </a:rPr>
              <a:t>Recall: ratio of correct predictions for a class to the total number of cases in which it occurs</a:t>
            </a:r>
            <a:endParaRPr sz="1800">
              <a:solidFill>
                <a:srgbClr val="595959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●"/>
            </a:pPr>
            <a:r>
              <a:rPr lang="en" sz="1800">
                <a:solidFill>
                  <a:srgbClr val="595959"/>
                </a:solidFill>
              </a:rPr>
              <a:t>Macro recall: again averaged over 7 classes</a:t>
            </a:r>
            <a:endParaRPr sz="1800">
              <a:solidFill>
                <a:srgbClr val="595959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●"/>
            </a:pPr>
            <a:r>
              <a:rPr lang="en" sz="1800">
                <a:solidFill>
                  <a:srgbClr val="595959"/>
                </a:solidFill>
              </a:rPr>
              <a:t>F1 score: harmonic mean between precision and recall </a:t>
            </a:r>
            <a:endParaRPr sz="1800">
              <a:solidFill>
                <a:srgbClr val="595959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595959"/>
                </a:solidFill>
              </a:rPr>
              <a:t>2*( (precision*recall)/(precision+recall)</a:t>
            </a:r>
            <a:endParaRPr sz="1800">
              <a:solidFill>
                <a:srgbClr val="595959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e722754b7d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2e722754b7d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FMix has better performance across the board for both models apart from a couple of cases. We can notice how using the synthetic augmentations improves performance in both cases, with the change being most visible when we isolate F1 score for disgust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6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" name="Google Shape;34;p2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35" name="Google Shape;35;p2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" name="Google Shape;119;p11"/>
          <p:cNvSpPr txBox="1"/>
          <p:nvPr>
            <p:ph hasCustomPrompt="1" type="title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/>
          <p:nvPr>
            <p:ph idx="1" type="body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1" name="Google Shape;121;p1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" name="Google Shape;39;p3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Google Shape;4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3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8" name="Google Shape;48;p3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dk2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4" name="Google Shape;54;p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4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dk2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1" name="Google Shape;61;p5"/>
          <p:cNvSpPr txBox="1"/>
          <p:nvPr>
            <p:ph idx="1" type="body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2" name="Google Shape;62;p5"/>
          <p:cNvSpPr txBox="1"/>
          <p:nvPr>
            <p:ph idx="2" type="body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3" name="Google Shape;63;p5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dk2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9" name="Google Shape;69;p6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chemeClr val="accent3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7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5" name="Google Shape;75;p7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6" name="Google Shape;76;p7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" name="Google Shape;93;p8"/>
          <p:cNvSpPr txBox="1"/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94" name="Google Shape;94;p8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2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9"/>
          <p:cNvSpPr txBox="1"/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0" name="Google Shape;100;p9"/>
          <p:cNvSpPr txBox="1"/>
          <p:nvPr>
            <p:ph idx="1" type="subTitle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1" name="Google Shape;101;p9"/>
          <p:cNvSpPr txBox="1"/>
          <p:nvPr>
            <p:ph idx="2" type="body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2" name="Google Shape;102;p9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accent1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0"/>
          <p:cNvSpPr txBox="1"/>
          <p:nvPr>
            <p:ph idx="1" type="body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8" name="Google Shape;108;p10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hift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0.png"/><Relationship Id="rId4" Type="http://schemas.openxmlformats.org/officeDocument/2006/relationships/image" Target="../media/image24.png"/><Relationship Id="rId5" Type="http://schemas.openxmlformats.org/officeDocument/2006/relationships/image" Target="../media/image23.png"/><Relationship Id="rId6" Type="http://schemas.openxmlformats.org/officeDocument/2006/relationships/image" Target="../media/image2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5.jpg"/><Relationship Id="rId4" Type="http://schemas.openxmlformats.org/officeDocument/2006/relationships/image" Target="../media/image26.jpg"/><Relationship Id="rId5" Type="http://schemas.openxmlformats.org/officeDocument/2006/relationships/image" Target="../media/image1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png"/><Relationship Id="rId4" Type="http://schemas.openxmlformats.org/officeDocument/2006/relationships/image" Target="../media/image12.jpg"/><Relationship Id="rId10" Type="http://schemas.openxmlformats.org/officeDocument/2006/relationships/image" Target="../media/image8.jpg"/><Relationship Id="rId9" Type="http://schemas.openxmlformats.org/officeDocument/2006/relationships/image" Target="../media/image13.jpg"/><Relationship Id="rId5" Type="http://schemas.openxmlformats.org/officeDocument/2006/relationships/image" Target="../media/image2.jpg"/><Relationship Id="rId6" Type="http://schemas.openxmlformats.org/officeDocument/2006/relationships/image" Target="../media/image6.jpg"/><Relationship Id="rId7" Type="http://schemas.openxmlformats.org/officeDocument/2006/relationships/image" Target="../media/image1.jpg"/><Relationship Id="rId8" Type="http://schemas.openxmlformats.org/officeDocument/2006/relationships/image" Target="../media/image11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Relationship Id="rId4" Type="http://schemas.openxmlformats.org/officeDocument/2006/relationships/image" Target="../media/image19.png"/><Relationship Id="rId5" Type="http://schemas.openxmlformats.org/officeDocument/2006/relationships/image" Target="../media/image22.png"/><Relationship Id="rId6" Type="http://schemas.openxmlformats.org/officeDocument/2006/relationships/image" Target="../media/image1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3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Facial Expression Recognition (FER)</a:t>
            </a:r>
            <a:endParaRPr/>
          </a:p>
        </p:txBody>
      </p:sp>
      <p:sp>
        <p:nvSpPr>
          <p:cNvPr id="129" name="Google Shape;129;p13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Adrian Gheorghiu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Nazanin Niayesh</a:t>
            </a:r>
            <a:endParaRPr/>
          </a:p>
        </p:txBody>
      </p:sp>
      <p:pic>
        <p:nvPicPr>
          <p:cNvPr id="130" name="Google Shape;130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56725" y="3935750"/>
            <a:ext cx="2945325" cy="879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2"/>
          <p:cNvSpPr txBox="1"/>
          <p:nvPr>
            <p:ph type="title"/>
          </p:nvPr>
        </p:nvSpPr>
        <p:spPr>
          <a:xfrm>
            <a:off x="311700" y="2920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- Class Activation Maps (CAM)  </a:t>
            </a:r>
            <a:endParaRPr/>
          </a:p>
        </p:txBody>
      </p:sp>
      <p:pic>
        <p:nvPicPr>
          <p:cNvPr id="218" name="Google Shape;218;p22"/>
          <p:cNvPicPr preferRelativeResize="0"/>
          <p:nvPr/>
        </p:nvPicPr>
        <p:blipFill rotWithShape="1">
          <a:blip r:embed="rId3">
            <a:alphaModFix/>
          </a:blip>
          <a:srcRect b="24720" l="12336" r="9781" t="24486"/>
          <a:stretch/>
        </p:blipFill>
        <p:spPr>
          <a:xfrm>
            <a:off x="5201800" y="1317613"/>
            <a:ext cx="3295650" cy="1524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22"/>
          <p:cNvSpPr txBox="1"/>
          <p:nvPr/>
        </p:nvSpPr>
        <p:spPr>
          <a:xfrm>
            <a:off x="6392125" y="860663"/>
            <a:ext cx="915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Cutmix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220" name="Google Shape;220;p22"/>
          <p:cNvPicPr preferRelativeResize="0"/>
          <p:nvPr/>
        </p:nvPicPr>
        <p:blipFill rotWithShape="1">
          <a:blip r:embed="rId4">
            <a:alphaModFix/>
          </a:blip>
          <a:srcRect b="25169" l="12336" r="9781" t="24490"/>
          <a:stretch/>
        </p:blipFill>
        <p:spPr>
          <a:xfrm>
            <a:off x="683550" y="1246175"/>
            <a:ext cx="3324225" cy="1514475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22"/>
          <p:cNvSpPr txBox="1"/>
          <p:nvPr/>
        </p:nvSpPr>
        <p:spPr>
          <a:xfrm>
            <a:off x="2192963" y="769138"/>
            <a:ext cx="915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Cutout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222" name="Google Shape;222;p22"/>
          <p:cNvPicPr preferRelativeResize="0"/>
          <p:nvPr/>
        </p:nvPicPr>
        <p:blipFill rotWithShape="1">
          <a:blip r:embed="rId5">
            <a:alphaModFix/>
          </a:blip>
          <a:srcRect b="24950" l="12019" r="9935" t="24480"/>
          <a:stretch/>
        </p:blipFill>
        <p:spPr>
          <a:xfrm>
            <a:off x="774025" y="3333200"/>
            <a:ext cx="3295650" cy="1504950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22"/>
          <p:cNvSpPr txBox="1"/>
          <p:nvPr/>
        </p:nvSpPr>
        <p:spPr>
          <a:xfrm>
            <a:off x="2365038" y="2930363"/>
            <a:ext cx="915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Fmix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224" name="Google Shape;224;p22"/>
          <p:cNvPicPr preferRelativeResize="0"/>
          <p:nvPr/>
        </p:nvPicPr>
        <p:blipFill rotWithShape="1">
          <a:blip r:embed="rId6">
            <a:alphaModFix/>
          </a:blip>
          <a:srcRect b="24957" l="12502" r="9935" t="24471"/>
          <a:stretch/>
        </p:blipFill>
        <p:spPr>
          <a:xfrm>
            <a:off x="5206563" y="3328438"/>
            <a:ext cx="3286125" cy="1514475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22"/>
          <p:cNvSpPr txBox="1"/>
          <p:nvPr/>
        </p:nvSpPr>
        <p:spPr>
          <a:xfrm>
            <a:off x="6556038" y="2930363"/>
            <a:ext cx="915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Mixup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3"/>
          <p:cNvSpPr txBox="1"/>
          <p:nvPr>
            <p:ph type="title"/>
          </p:nvPr>
        </p:nvSpPr>
        <p:spPr>
          <a:xfrm>
            <a:off x="514350" y="3122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- Mobile App</a:t>
            </a:r>
            <a:endParaRPr/>
          </a:p>
        </p:txBody>
      </p:sp>
      <p:pic>
        <p:nvPicPr>
          <p:cNvPr id="231" name="Google Shape;23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4375" y="1056570"/>
            <a:ext cx="1725351" cy="345708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70950" y="1062950"/>
            <a:ext cx="1725351" cy="3444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23"/>
          <p:cNvPicPr preferRelativeResize="0"/>
          <p:nvPr/>
        </p:nvPicPr>
        <p:blipFill rotWithShape="1">
          <a:blip r:embed="rId5">
            <a:alphaModFix/>
          </a:blip>
          <a:srcRect b="8619" l="4404" r="51639" t="19251"/>
          <a:stretch/>
        </p:blipFill>
        <p:spPr>
          <a:xfrm>
            <a:off x="4847450" y="1056586"/>
            <a:ext cx="3625075" cy="33462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239" name="Google Shape;239;p2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Best performance overall on testset: ViTtiny with Fmix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Best performance of ViTsmall on testset: with Fmix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In the app, ViT-small seems to be more precise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Improved performance of both models using augmented dataset compared to unaugmented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OOD and Uncertainty Estimation improve usability of app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Work</a:t>
            </a:r>
            <a:endParaRPr/>
          </a:p>
        </p:txBody>
      </p:sp>
      <p:sp>
        <p:nvSpPr>
          <p:cNvPr id="245" name="Google Shape;245;p25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Experiment with other models, like Swin Transformer or even Contrastive Captioners.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Possible to adjust other classes of the dataset with synthetic data too.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Try other online augmentation techniques, e.g. color-space augmentation methods.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Implement StarGAN into app for real-time emotion style transfer.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6"/>
          <p:cNvSpPr txBox="1"/>
          <p:nvPr>
            <p:ph type="title"/>
          </p:nvPr>
        </p:nvSpPr>
        <p:spPr>
          <a:xfrm>
            <a:off x="1385850" y="1671875"/>
            <a:ext cx="6372300" cy="13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 for your attention!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</a:t>
            </a:r>
            <a:endParaRPr/>
          </a:p>
        </p:txBody>
      </p:sp>
      <p:sp>
        <p:nvSpPr>
          <p:cNvPr id="136" name="Google Shape;136;p1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Introduction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Proposed solution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Dataset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Experiments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Results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Conclusion and Future Works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Facial Expression Recognition (FER) - Introduction</a:t>
            </a:r>
            <a:endParaRPr/>
          </a:p>
        </p:txBody>
      </p:sp>
      <p:sp>
        <p:nvSpPr>
          <p:cNvPr id="142" name="Google Shape;142;p15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Automate recognition of human facial expressions</a:t>
            </a:r>
            <a:endParaRPr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E.g. using deep learning</a:t>
            </a:r>
            <a:endParaRPr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Application areas: </a:t>
            </a:r>
            <a:r>
              <a:rPr lang="en"/>
              <a:t>education, healthcare, personalized services</a:t>
            </a:r>
            <a:endParaRPr/>
          </a:p>
        </p:txBody>
      </p:sp>
      <p:pic>
        <p:nvPicPr>
          <p:cNvPr id="143" name="Google Shape;14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78100" y="2855750"/>
            <a:ext cx="2818698" cy="18786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2850" y="2933925"/>
            <a:ext cx="5210675" cy="156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Proposed Solution</a:t>
            </a:r>
            <a:endParaRPr/>
          </a:p>
        </p:txBody>
      </p:sp>
      <p:sp>
        <p:nvSpPr>
          <p:cNvPr id="150" name="Google Shape;150;p16"/>
          <p:cNvSpPr txBox="1"/>
          <p:nvPr>
            <p:ph idx="1" type="body"/>
          </p:nvPr>
        </p:nvSpPr>
        <p:spPr>
          <a:xfrm>
            <a:off x="819150" y="1800200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Perform EDA on the dataset and augment using StarGAN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Fine tune</a:t>
            </a:r>
            <a:r>
              <a:rPr lang="en"/>
              <a:t> pre-trained classifier models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Train on dataset for accurate and efficient real-time FER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Develop mobile Android app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Improve user experience and app reliability with OOD detection and Uncertainty Estimation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Challenges: </a:t>
            </a:r>
            <a:r>
              <a:rPr lang="en"/>
              <a:t>imbalanced dataset, </a:t>
            </a:r>
            <a:r>
              <a:rPr lang="en"/>
              <a:t>appropriate model size, user-friendly interface, real-time detection functionality</a:t>
            </a:r>
            <a:endParaRPr/>
          </a:p>
        </p:txBody>
      </p:sp>
      <p:pic>
        <p:nvPicPr>
          <p:cNvPr id="151" name="Google Shape;15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05625" y="3324700"/>
            <a:ext cx="2712175" cy="152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7"/>
          <p:cNvSpPr txBox="1"/>
          <p:nvPr>
            <p:ph type="title"/>
          </p:nvPr>
        </p:nvSpPr>
        <p:spPr>
          <a:xfrm>
            <a:off x="666175" y="6194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“Face Expression Recognition 2013” Kaggle Dataset </a:t>
            </a:r>
            <a:endParaRPr/>
          </a:p>
        </p:txBody>
      </p:sp>
      <p:sp>
        <p:nvSpPr>
          <p:cNvPr id="157" name="Google Shape;157;p17"/>
          <p:cNvSpPr txBox="1"/>
          <p:nvPr>
            <p:ph idx="1" type="body"/>
          </p:nvPr>
        </p:nvSpPr>
        <p:spPr>
          <a:xfrm>
            <a:off x="666175" y="1574000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Angry, disgusted, fearful, happy, sad, neutral, surprised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~36k of images/data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Various ethnicities, sex, ages, lighting,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angles, etc.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</a:t>
            </a:r>
            <a:r>
              <a:rPr lang="en"/>
              <a:t>mbalanced regarding “disgusted”</a:t>
            </a:r>
            <a:endParaRPr/>
          </a:p>
        </p:txBody>
      </p:sp>
      <p:pic>
        <p:nvPicPr>
          <p:cNvPr id="158" name="Google Shape;158;p17"/>
          <p:cNvPicPr preferRelativeResize="0"/>
          <p:nvPr/>
        </p:nvPicPr>
        <p:blipFill rotWithShape="1">
          <a:blip r:embed="rId3">
            <a:alphaModFix/>
          </a:blip>
          <a:srcRect b="12890" l="4329" r="48660" t="27318"/>
          <a:stretch/>
        </p:blipFill>
        <p:spPr>
          <a:xfrm>
            <a:off x="5348550" y="1233025"/>
            <a:ext cx="3421934" cy="2448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3950" y="3517650"/>
            <a:ext cx="773725" cy="773725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17"/>
          <p:cNvSpPr txBox="1"/>
          <p:nvPr/>
        </p:nvSpPr>
        <p:spPr>
          <a:xfrm>
            <a:off x="273950" y="4474400"/>
            <a:ext cx="57357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</a:rPr>
              <a:t>Angry                  Disgusted              Fear                Happy               Neutral                 Sad               Surprised           </a:t>
            </a:r>
            <a:endParaRPr sz="900">
              <a:solidFill>
                <a:schemeClr val="dk2"/>
              </a:solidFill>
            </a:endParaRPr>
          </a:p>
        </p:txBody>
      </p:sp>
      <p:pic>
        <p:nvPicPr>
          <p:cNvPr id="161" name="Google Shape;161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98650" y="3517650"/>
            <a:ext cx="773725" cy="77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11002" y="3517650"/>
            <a:ext cx="773725" cy="77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523350" y="3517650"/>
            <a:ext cx="773725" cy="77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379702" y="3517650"/>
            <a:ext cx="773725" cy="77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1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236050" y="3517650"/>
            <a:ext cx="773725" cy="77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1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086300" y="3517650"/>
            <a:ext cx="773725" cy="773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8"/>
          <p:cNvSpPr txBox="1"/>
          <p:nvPr>
            <p:ph type="title"/>
          </p:nvPr>
        </p:nvSpPr>
        <p:spPr>
          <a:xfrm>
            <a:off x="738125" y="712700"/>
            <a:ext cx="750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Experiments</a:t>
            </a:r>
            <a:endParaRPr/>
          </a:p>
        </p:txBody>
      </p:sp>
      <p:sp>
        <p:nvSpPr>
          <p:cNvPr id="172" name="Google Shape;172;p18"/>
          <p:cNvSpPr txBox="1"/>
          <p:nvPr>
            <p:ph idx="1" type="body"/>
          </p:nvPr>
        </p:nvSpPr>
        <p:spPr>
          <a:xfrm>
            <a:off x="819150" y="149357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Balancing dataset by generating synthetic “disgusted” data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Models: ViTtiny, ViTsmall, CoaT-Lite tiny, MobileNet v2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Online augmentation functions: 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Cutout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Cutmix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Fmix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Mixup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OOD Detection using Mahalanobis Distance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>
                <a:highlight>
                  <a:schemeClr val="dk1"/>
                </a:highlight>
              </a:rPr>
              <a:t>Uncertainty Estimation using Monte Carlo dropout</a:t>
            </a:r>
            <a:endParaRPr/>
          </a:p>
        </p:txBody>
      </p:sp>
      <p:pic>
        <p:nvPicPr>
          <p:cNvPr id="173" name="Google Shape;17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2650" y="2859075"/>
            <a:ext cx="1877949" cy="187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9"/>
          <p:cNvSpPr txBox="1"/>
          <p:nvPr>
            <p:ph type="title"/>
          </p:nvPr>
        </p:nvSpPr>
        <p:spPr>
          <a:xfrm>
            <a:off x="742950" y="32055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Augmenting/balancing dataset</a:t>
            </a:r>
            <a:endParaRPr/>
          </a:p>
        </p:txBody>
      </p:sp>
      <p:sp>
        <p:nvSpPr>
          <p:cNvPr id="179" name="Google Shape;179;p19"/>
          <p:cNvSpPr txBox="1"/>
          <p:nvPr>
            <p:ph idx="1" type="body"/>
          </p:nvPr>
        </p:nvSpPr>
        <p:spPr>
          <a:xfrm>
            <a:off x="921300" y="1106588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StarGan generative </a:t>
            </a:r>
            <a:r>
              <a:rPr lang="en"/>
              <a:t>adversarial</a:t>
            </a:r>
            <a:r>
              <a:rPr lang="en"/>
              <a:t> network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Other images translated to “disgusted” </a:t>
            </a:r>
            <a:endParaRPr/>
          </a:p>
        </p:txBody>
      </p:sp>
      <p:pic>
        <p:nvPicPr>
          <p:cNvPr id="180" name="Google Shape;180;p19"/>
          <p:cNvPicPr preferRelativeResize="0"/>
          <p:nvPr/>
        </p:nvPicPr>
        <p:blipFill rotWithShape="1">
          <a:blip r:embed="rId3">
            <a:alphaModFix/>
          </a:blip>
          <a:srcRect b="15372" l="3410" r="50374" t="24036"/>
          <a:stretch/>
        </p:blipFill>
        <p:spPr>
          <a:xfrm>
            <a:off x="4786450" y="1476800"/>
            <a:ext cx="4130198" cy="3046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19"/>
          <p:cNvPicPr preferRelativeResize="0"/>
          <p:nvPr/>
        </p:nvPicPr>
        <p:blipFill rotWithShape="1">
          <a:blip r:embed="rId4">
            <a:alphaModFix/>
          </a:blip>
          <a:srcRect b="29122" l="27883" r="30085" t="43741"/>
          <a:stretch/>
        </p:blipFill>
        <p:spPr>
          <a:xfrm>
            <a:off x="598975" y="1982550"/>
            <a:ext cx="3843274" cy="1395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19"/>
          <p:cNvPicPr preferRelativeResize="0"/>
          <p:nvPr/>
        </p:nvPicPr>
        <p:blipFill rotWithShape="1">
          <a:blip r:embed="rId5">
            <a:alphaModFix/>
          </a:blip>
          <a:srcRect b="40992" l="28307" r="29661" t="50828"/>
          <a:stretch/>
        </p:blipFill>
        <p:spPr>
          <a:xfrm>
            <a:off x="675175" y="3323775"/>
            <a:ext cx="3843274" cy="420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19"/>
          <p:cNvPicPr preferRelativeResize="0"/>
          <p:nvPr/>
        </p:nvPicPr>
        <p:blipFill rotWithShape="1">
          <a:blip r:embed="rId6">
            <a:alphaModFix/>
          </a:blip>
          <a:srcRect b="43595" l="28317" r="29649" t="45269"/>
          <a:stretch/>
        </p:blipFill>
        <p:spPr>
          <a:xfrm>
            <a:off x="663850" y="3744825"/>
            <a:ext cx="3843274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19"/>
          <p:cNvSpPr/>
          <p:nvPr/>
        </p:nvSpPr>
        <p:spPr>
          <a:xfrm>
            <a:off x="311700" y="4241329"/>
            <a:ext cx="4321800" cy="134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19"/>
          <p:cNvSpPr txBox="1"/>
          <p:nvPr/>
        </p:nvSpPr>
        <p:spPr>
          <a:xfrm>
            <a:off x="598975" y="4317900"/>
            <a:ext cx="41301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</a:rPr>
              <a:t>Original</a:t>
            </a:r>
            <a:r>
              <a:rPr lang="en" sz="900">
                <a:solidFill>
                  <a:schemeClr val="dk2"/>
                </a:solidFill>
              </a:rPr>
              <a:t>  </a:t>
            </a:r>
            <a:r>
              <a:rPr lang="en" sz="900">
                <a:solidFill>
                  <a:schemeClr val="dk2"/>
                </a:solidFill>
              </a:rPr>
              <a:t>Angry   Disgusted   Fear     Happy     Neutral       Sad      Surprised         </a:t>
            </a:r>
            <a:r>
              <a:rPr lang="en" sz="900">
                <a:solidFill>
                  <a:schemeClr val="dk2"/>
                </a:solidFill>
              </a:rPr>
              <a:t>                                    </a:t>
            </a:r>
            <a:endParaRPr sz="9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0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Evaluation metrics </a:t>
            </a:r>
            <a:endParaRPr/>
          </a:p>
        </p:txBody>
      </p:sp>
      <p:sp>
        <p:nvSpPr>
          <p:cNvPr id="191" name="Google Shape;191;p20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Accuracy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Macro Precision (average of all 7 classes)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Macro Recall </a:t>
            </a:r>
            <a:r>
              <a:rPr lang="en"/>
              <a:t>(average of all 7 classes)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Macro F1 </a:t>
            </a:r>
            <a:r>
              <a:rPr lang="en"/>
              <a:t>(average of all 7 classes)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1"/>
          <p:cNvSpPr txBox="1"/>
          <p:nvPr>
            <p:ph type="title"/>
          </p:nvPr>
        </p:nvSpPr>
        <p:spPr>
          <a:xfrm>
            <a:off x="3095675" y="254625"/>
            <a:ext cx="2937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- Metrics</a:t>
            </a:r>
            <a:endParaRPr/>
          </a:p>
        </p:txBody>
      </p:sp>
      <p:sp>
        <p:nvSpPr>
          <p:cNvPr id="197" name="Google Shape;197;p21"/>
          <p:cNvSpPr txBox="1"/>
          <p:nvPr/>
        </p:nvSpPr>
        <p:spPr>
          <a:xfrm>
            <a:off x="1798625" y="911425"/>
            <a:ext cx="1262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ViTtiny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198" name="Google Shape;198;p21"/>
          <p:cNvPicPr preferRelativeResize="0"/>
          <p:nvPr/>
        </p:nvPicPr>
        <p:blipFill rotWithShape="1">
          <a:blip r:embed="rId3">
            <a:alphaModFix/>
          </a:blip>
          <a:srcRect b="26707" l="5050" r="54675" t="34852"/>
          <a:stretch/>
        </p:blipFill>
        <p:spPr>
          <a:xfrm>
            <a:off x="216425" y="1568224"/>
            <a:ext cx="4667102" cy="2505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1"/>
          <p:cNvPicPr preferRelativeResize="0"/>
          <p:nvPr/>
        </p:nvPicPr>
        <p:blipFill rotWithShape="1">
          <a:blip r:embed="rId4">
            <a:alphaModFix/>
          </a:blip>
          <a:srcRect b="15350" l="11372" r="54648" t="48926"/>
          <a:stretch/>
        </p:blipFill>
        <p:spPr>
          <a:xfrm>
            <a:off x="4883525" y="1612150"/>
            <a:ext cx="3994901" cy="2362324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1"/>
          <p:cNvSpPr txBox="1"/>
          <p:nvPr/>
        </p:nvSpPr>
        <p:spPr>
          <a:xfrm>
            <a:off x="6294425" y="911425"/>
            <a:ext cx="1262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ViTsmall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01" name="Google Shape;201;p21"/>
          <p:cNvSpPr txBox="1"/>
          <p:nvPr/>
        </p:nvSpPr>
        <p:spPr>
          <a:xfrm>
            <a:off x="140225" y="3014725"/>
            <a:ext cx="8925000" cy="3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highlight>
                  <a:schemeClr val="accent6"/>
                </a:highlight>
              </a:rPr>
              <a:t>                                                                                                                                                </a:t>
            </a:r>
            <a:endParaRPr sz="1800">
              <a:solidFill>
                <a:schemeClr val="dk2"/>
              </a:solidFill>
              <a:highlight>
                <a:schemeClr val="accent6"/>
              </a:highlight>
            </a:endParaRPr>
          </a:p>
        </p:txBody>
      </p:sp>
      <p:sp>
        <p:nvSpPr>
          <p:cNvPr id="202" name="Google Shape;202;p21"/>
          <p:cNvSpPr/>
          <p:nvPr/>
        </p:nvSpPr>
        <p:spPr>
          <a:xfrm>
            <a:off x="920925" y="2945100"/>
            <a:ext cx="778200" cy="306000"/>
          </a:xfrm>
          <a:prstGeom prst="rect">
            <a:avLst/>
          </a:prstGeom>
          <a:solidFill>
            <a:srgbClr val="FF0000">
              <a:alpha val="297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21"/>
          <p:cNvSpPr/>
          <p:nvPr/>
        </p:nvSpPr>
        <p:spPr>
          <a:xfrm>
            <a:off x="1798625" y="2945100"/>
            <a:ext cx="778200" cy="306000"/>
          </a:xfrm>
          <a:prstGeom prst="rect">
            <a:avLst/>
          </a:prstGeom>
          <a:solidFill>
            <a:srgbClr val="FF0000">
              <a:alpha val="297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21"/>
          <p:cNvSpPr/>
          <p:nvPr/>
        </p:nvSpPr>
        <p:spPr>
          <a:xfrm>
            <a:off x="8100225" y="3288850"/>
            <a:ext cx="778200" cy="306000"/>
          </a:xfrm>
          <a:prstGeom prst="rect">
            <a:avLst/>
          </a:prstGeom>
          <a:solidFill>
            <a:srgbClr val="FF0000">
              <a:alpha val="297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21"/>
          <p:cNvSpPr/>
          <p:nvPr/>
        </p:nvSpPr>
        <p:spPr>
          <a:xfrm>
            <a:off x="3095675" y="2945100"/>
            <a:ext cx="778200" cy="306000"/>
          </a:xfrm>
          <a:prstGeom prst="rect">
            <a:avLst/>
          </a:prstGeom>
          <a:solidFill>
            <a:srgbClr val="FF0000">
              <a:alpha val="297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21"/>
          <p:cNvSpPr/>
          <p:nvPr/>
        </p:nvSpPr>
        <p:spPr>
          <a:xfrm>
            <a:off x="7027975" y="2945100"/>
            <a:ext cx="1039500" cy="306000"/>
          </a:xfrm>
          <a:prstGeom prst="rect">
            <a:avLst/>
          </a:prstGeom>
          <a:solidFill>
            <a:srgbClr val="FF0000">
              <a:alpha val="297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21"/>
          <p:cNvSpPr/>
          <p:nvPr/>
        </p:nvSpPr>
        <p:spPr>
          <a:xfrm>
            <a:off x="4045125" y="2945100"/>
            <a:ext cx="778200" cy="306000"/>
          </a:xfrm>
          <a:prstGeom prst="rect">
            <a:avLst/>
          </a:prstGeom>
          <a:solidFill>
            <a:srgbClr val="FF0000">
              <a:alpha val="297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21"/>
          <p:cNvSpPr/>
          <p:nvPr/>
        </p:nvSpPr>
        <p:spPr>
          <a:xfrm>
            <a:off x="4883325" y="2945100"/>
            <a:ext cx="778200" cy="306000"/>
          </a:xfrm>
          <a:prstGeom prst="rect">
            <a:avLst/>
          </a:prstGeom>
          <a:solidFill>
            <a:srgbClr val="FF0000">
              <a:alpha val="297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21"/>
          <p:cNvSpPr/>
          <p:nvPr/>
        </p:nvSpPr>
        <p:spPr>
          <a:xfrm>
            <a:off x="5716925" y="3625625"/>
            <a:ext cx="1262100" cy="306000"/>
          </a:xfrm>
          <a:prstGeom prst="rect">
            <a:avLst/>
          </a:prstGeom>
          <a:solidFill>
            <a:srgbClr val="FF0000">
              <a:alpha val="297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21"/>
          <p:cNvSpPr txBox="1"/>
          <p:nvPr/>
        </p:nvSpPr>
        <p:spPr>
          <a:xfrm>
            <a:off x="345525" y="4158000"/>
            <a:ext cx="81774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F1 disgust unaug: 0.568  aug: </a:t>
            </a:r>
            <a:r>
              <a:rPr b="1" lang="en"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0.703</a:t>
            </a:r>
            <a:r>
              <a:rPr lang="en"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                                                                   unaug: 0.670      aug: </a:t>
            </a:r>
            <a:r>
              <a:rPr b="1" lang="en"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0.673</a:t>
            </a:r>
            <a:endParaRPr b="1" sz="13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11" name="Google Shape;211;p21"/>
          <p:cNvCxnSpPr/>
          <p:nvPr/>
        </p:nvCxnSpPr>
        <p:spPr>
          <a:xfrm rot="10800000">
            <a:off x="4876550" y="1090775"/>
            <a:ext cx="16200" cy="301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2" name="Google Shape;212;p21"/>
          <p:cNvCxnSpPr/>
          <p:nvPr/>
        </p:nvCxnSpPr>
        <p:spPr>
          <a:xfrm flipH="1" rot="10800000">
            <a:off x="244225" y="1611978"/>
            <a:ext cx="8678400" cy="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